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8" r:id="rId2"/>
    <p:sldId id="262" r:id="rId3"/>
    <p:sldId id="260" r:id="rId4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99FF"/>
    <a:srgbClr val="6666FF"/>
    <a:srgbClr val="66FF66"/>
    <a:srgbClr val="FFFF66"/>
    <a:srgbClr val="FF3300"/>
    <a:srgbClr val="FF99CC"/>
    <a:srgbClr val="FFFF00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4306737" cy="3413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9" y="4"/>
            <a:ext cx="4306737" cy="3413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F08E1AF-6536-40FD-AD09-6C930A583E05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19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404" y="3275850"/>
            <a:ext cx="7950543" cy="2680042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6465809"/>
            <a:ext cx="4306737" cy="34139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9" y="6465809"/>
            <a:ext cx="4306737" cy="34139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D78D90C-3385-4401-AD1E-170920329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09938" y="850900"/>
            <a:ext cx="331946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D90C-3385-4401-AD1E-17092032945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73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09938" y="850900"/>
            <a:ext cx="331946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D90C-3385-4401-AD1E-17092032945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4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5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89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42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03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16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7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6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16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6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9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63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3457-B084-46FA-8AF5-D75F307BEC08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7814-EA1C-447B-BE60-8BD0A23B1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1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"/>
          <p:cNvSpPr txBox="1"/>
          <p:nvPr/>
        </p:nvSpPr>
        <p:spPr>
          <a:xfrm>
            <a:off x="8491803" y="6208075"/>
            <a:ext cx="1306800" cy="4644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altLang="en-US" sz="2400" kern="100" dirty="0">
                <a:ln w="6350">
                  <a:solidFill>
                    <a:schemeClr val="bg1"/>
                  </a:solidFill>
                </a:ln>
                <a:latin typeface="ＭＳ 明朝" panose="02020609040205080304" pitchFamily="17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千葉県</a:t>
            </a:r>
            <a:endParaRPr lang="ja-JP" altLang="en-US" sz="2400" kern="100" dirty="0">
              <a:ln w="6350">
                <a:solidFill>
                  <a:schemeClr val="bg1"/>
                </a:solidFill>
              </a:ln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1426" y="6055665"/>
            <a:ext cx="705332" cy="720000"/>
          </a:xfrm>
          <a:prstGeom prst="rect">
            <a:avLst/>
          </a:prstGeom>
          <a:ln>
            <a:noFill/>
          </a:ln>
          <a:effectLst>
            <a:glow rad="12700">
              <a:schemeClr val="bg1">
                <a:alpha val="40000"/>
              </a:schemeClr>
            </a:glow>
          </a:effectLst>
        </p:spPr>
      </p:pic>
      <p:sp>
        <p:nvSpPr>
          <p:cNvPr id="20" name="テキスト ボックス 19"/>
          <p:cNvSpPr txBox="1"/>
          <p:nvPr/>
        </p:nvSpPr>
        <p:spPr>
          <a:xfrm>
            <a:off x="0" y="0"/>
            <a:ext cx="9906000" cy="86177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引き続き感染対策の徹底を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192065" y="1871811"/>
            <a:ext cx="1800000" cy="4026529"/>
          </a:xfrm>
          <a:prstGeom prst="round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1130" y="2024645"/>
            <a:ext cx="1660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寒くても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こまめに換気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窓を開け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4089857" y="1899225"/>
            <a:ext cx="1721309" cy="4004009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2047777" y="1893609"/>
            <a:ext cx="1800000" cy="4004731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040569" y="2013450"/>
            <a:ext cx="179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ワクチンを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うって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健康ひと安心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065988" y="2024645"/>
            <a:ext cx="182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距離をあけ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飛沫感染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避けましょう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1153" y="1371344"/>
            <a:ext cx="3751180" cy="45910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90000" rtlCol="0" anchor="t" anchorCtr="0"/>
          <a:lstStyle/>
          <a:p>
            <a:pPr algn="ctr"/>
            <a:r>
              <a:rPr kumimoji="1" lang="ja-JP" altLang="en-US" sz="2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あけて防ぐ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4010181" y="1356932"/>
            <a:ext cx="1869940" cy="460547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kumimoji="1" lang="ja-JP" altLang="en-US" sz="2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うって防ぐ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5994658" y="1355425"/>
            <a:ext cx="3803945" cy="460697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kumimoji="1" lang="ja-JP" altLang="en-US" sz="2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さけて防ぐ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8" y="3241936"/>
            <a:ext cx="1537467" cy="14445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62" y="3222360"/>
            <a:ext cx="1509937" cy="1509937"/>
          </a:xfrm>
          <a:prstGeom prst="rect">
            <a:avLst/>
          </a:prstGeom>
        </p:spPr>
      </p:pic>
      <p:sp>
        <p:nvSpPr>
          <p:cNvPr id="66" name="角丸四角形 65"/>
          <p:cNvSpPr/>
          <p:nvPr/>
        </p:nvSpPr>
        <p:spPr>
          <a:xfrm>
            <a:off x="7961124" y="1888407"/>
            <a:ext cx="1741318" cy="400993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9" y="3115445"/>
            <a:ext cx="1529159" cy="1529159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7973199" y="2034791"/>
            <a:ext cx="170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出かけずに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体調不良時は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安静に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6092397" y="1899225"/>
            <a:ext cx="1800000" cy="399911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074930" y="1988276"/>
            <a:ext cx="181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飲食は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長時間・大声を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避けましょう</a:t>
            </a:r>
            <a:endParaRPr kumimoji="1"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0" y="920577"/>
            <a:ext cx="9906000" cy="47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○感染拡大防止と社会経済活動の両立のため、基本的感染対策の徹底をお願いします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266893" y="6237350"/>
            <a:ext cx="7814971" cy="405905"/>
          </a:xfrm>
          <a:prstGeom prst="rect">
            <a:avLst/>
          </a:prstGeom>
          <a:solidFill>
            <a:srgbClr val="0070C0"/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体調を崩さず楽しく過ごすためにも、しっかりと感染対策を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40569" y="4923338"/>
            <a:ext cx="181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ｺﾛﾅﾜｸﾁﾝと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ｲﾝﾌﾙｴﾝｻﾞﾜｸﾁﾝ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の接種を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04822" y="4923339"/>
            <a:ext cx="1934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近距離で会話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するときは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マスクの着用を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86667" y="3030925"/>
            <a:ext cx="85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目安</a:t>
            </a:r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504" y="4923338"/>
            <a:ext cx="187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できるだけ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窓や扉を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２方向あける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059538" y="4924651"/>
            <a:ext cx="1934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感染リスクの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高い行動は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避ける　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872021" y="4791864"/>
            <a:ext cx="1934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風邪症状等が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あるときは、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出勤･登校を含め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外出を避ける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99" y="3188504"/>
            <a:ext cx="1335870" cy="13358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81" y="2928268"/>
            <a:ext cx="705363" cy="8644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17" y="2919682"/>
            <a:ext cx="741422" cy="96539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84" y="3822085"/>
            <a:ext cx="705363" cy="864415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66" y="3763282"/>
            <a:ext cx="741422" cy="96539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V="1">
            <a:off x="2627935" y="3360475"/>
            <a:ext cx="68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09" y="4097398"/>
            <a:ext cx="323785" cy="213547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80" y="4130039"/>
            <a:ext cx="335949" cy="22148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50" y="3115445"/>
            <a:ext cx="1759613" cy="16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"/>
          <p:cNvSpPr txBox="1"/>
          <p:nvPr/>
        </p:nvSpPr>
        <p:spPr>
          <a:xfrm>
            <a:off x="8101630" y="6060409"/>
            <a:ext cx="1306800" cy="705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altLang="en-US" sz="2400" kern="100" dirty="0">
                <a:ln w="6350">
                  <a:solidFill>
                    <a:schemeClr val="bg1"/>
                  </a:solidFill>
                </a:ln>
                <a:latin typeface="ＭＳ 明朝" panose="02020609040205080304" pitchFamily="17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千葉県</a:t>
            </a:r>
            <a:endParaRPr lang="ja-JP" altLang="en-US" sz="2400" kern="100" dirty="0">
              <a:ln w="6350">
                <a:solidFill>
                  <a:schemeClr val="bg1"/>
                </a:solidFill>
              </a:ln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6265" y="5942588"/>
            <a:ext cx="705332" cy="720000"/>
          </a:xfrm>
          <a:prstGeom prst="rect">
            <a:avLst/>
          </a:prstGeom>
          <a:ln>
            <a:noFill/>
          </a:ln>
          <a:effectLst>
            <a:glow rad="12700">
              <a:schemeClr val="bg1">
                <a:alpha val="40000"/>
              </a:schemeClr>
            </a:glow>
          </a:effectLst>
        </p:spPr>
      </p:pic>
      <p:sp>
        <p:nvSpPr>
          <p:cNvPr id="20" name="テキスト ボックス 19"/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冬の医療現場のひっ迫回避のために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146051" y="1154824"/>
            <a:ext cx="9662562" cy="154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①発熱時の対応</a:t>
            </a:r>
            <a:endParaRPr kumimoji="1"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➣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重症化リスクの高い方・子ども</a:t>
            </a: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発熱外来・かかりつけ医・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地域の小児科医に電話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で相談のうえ受診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➣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重症化リスクの低い方</a:t>
            </a: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は、まず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検査キットで新型コロナの自己検査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＊国が承認した医療用または一般用抗原定性検査キット</a:t>
            </a:r>
          </a:p>
          <a:p>
            <a:endParaRPr kumimoji="1"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46050" y="4167815"/>
            <a:ext cx="8202171" cy="729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救急外来及び救急車</a:t>
            </a: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適切に利用</a:t>
            </a: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</a:t>
            </a:r>
            <a:endParaRPr kumimoji="1"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46050" y="5147638"/>
            <a:ext cx="9630503" cy="1761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ヒートショックを防ぐ行動を</a:t>
            </a: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心がけましょう</a:t>
            </a:r>
            <a:endParaRPr kumimoji="1"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・入浴前に脱衣所や浴室を暖める</a:t>
            </a:r>
            <a:endParaRPr kumimoji="1"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・湯温４１度以下、お湯につかるのは１０分まで</a:t>
            </a:r>
            <a:endParaRPr kumimoji="1"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・浴槽から急に立ち上がらない</a:t>
            </a:r>
            <a:endParaRPr kumimoji="1"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・食後すぐや飲酒後の入浴は避ける</a:t>
            </a:r>
            <a:endParaRPr kumimoji="1"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46050" y="3470659"/>
            <a:ext cx="9505026" cy="729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検査キット、解熱鎮痛薬、食料などの生活必需品</a:t>
            </a: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備えて</a:t>
            </a: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おきましょう</a:t>
            </a:r>
            <a:endParaRPr kumimoji="1"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76" y="4099941"/>
            <a:ext cx="1706454" cy="155516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61748" y="2704745"/>
            <a:ext cx="86736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陽性と思われる結果が出た場合、県の陽性者登録センターへ</a:t>
            </a:r>
            <a:endParaRPr kumimoji="1" lang="en-US" altLang="ja-JP" sz="16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陰性と思われる結果が出た場合で受診を希望する方は、県のオンライン診療センターへ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8857" y="4680251"/>
            <a:ext cx="92682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救急車の要請を迷う場合は自宅療養者フォローアップセンターや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救急安心電話相談、こどもの救急ホームページをご利用ください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62222" y="1760350"/>
            <a:ext cx="443082" cy="38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</a:p>
        </p:txBody>
      </p:sp>
    </p:spTree>
    <p:extLst>
      <p:ext uri="{BB962C8B-B14F-4D97-AF65-F5344CB8AC3E}">
        <p14:creationId xmlns:p14="http://schemas.microsoft.com/office/powerpoint/2010/main" val="29669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320899" y="1978699"/>
            <a:ext cx="8875352" cy="3820190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5" y="3190784"/>
            <a:ext cx="2003258" cy="20082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43" y="3678170"/>
            <a:ext cx="526796" cy="29953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041">
            <a:off x="1380153" y="4504503"/>
            <a:ext cx="400965" cy="3280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3280" flipV="1">
            <a:off x="988973" y="3714108"/>
            <a:ext cx="507969" cy="28460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21" y="3177880"/>
            <a:ext cx="1680224" cy="1882603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20899" y="2129874"/>
            <a:ext cx="9005021" cy="758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高齢者の方は人との交流を保ち、運動を絶やさず</a:t>
            </a:r>
            <a:endParaRPr kumimoji="1" lang="en-US" altLang="ja-JP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健康維持にもご留意ください</a:t>
            </a: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8499236" y="6060409"/>
            <a:ext cx="1306800" cy="705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altLang="en-US" sz="2400" kern="100" dirty="0">
                <a:ln w="6350">
                  <a:solidFill>
                    <a:schemeClr val="bg1"/>
                  </a:solidFill>
                </a:ln>
                <a:latin typeface="ＭＳ 明朝" panose="02020609040205080304" pitchFamily="17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千葉県</a:t>
            </a:r>
            <a:endParaRPr lang="ja-JP" altLang="en-US" sz="2400" kern="100" dirty="0">
              <a:ln w="6350">
                <a:solidFill>
                  <a:schemeClr val="bg1"/>
                </a:solidFill>
              </a:ln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46570" y="6045824"/>
            <a:ext cx="705332" cy="720000"/>
          </a:xfrm>
          <a:prstGeom prst="rect">
            <a:avLst/>
          </a:prstGeom>
          <a:ln>
            <a:noFill/>
          </a:ln>
          <a:effectLst>
            <a:glow rad="12700">
              <a:schemeClr val="bg1">
                <a:alpha val="40000"/>
              </a:schemeClr>
            </a:glow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感染対策を徹底して活動を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58183" y="6170141"/>
            <a:ext cx="7829820" cy="405905"/>
          </a:xfrm>
          <a:prstGeom prst="rect">
            <a:avLst/>
          </a:prstGeom>
          <a:solidFill>
            <a:srgbClr val="0070C0"/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感染対策をしっかりと講じながら心身の健康維持を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0899" y="953873"/>
            <a:ext cx="9733608" cy="760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○手洗いやアルコール消毒などの手指衛生、会話の時はマスクの着用など、</a:t>
            </a:r>
            <a:endParaRPr kumimoji="1"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基本的感染対策を万全に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51" y="2984862"/>
            <a:ext cx="599928" cy="128556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142041" y="5318574"/>
            <a:ext cx="10711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友人と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69151" y="5278978"/>
            <a:ext cx="16851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サークル活動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8476" y="2909401"/>
            <a:ext cx="1312685" cy="110196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53" y="2825938"/>
            <a:ext cx="876214" cy="187760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845327" y="5278978"/>
            <a:ext cx="20032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家庭内・帰省時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13" y="3701019"/>
            <a:ext cx="1804872" cy="14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2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3248</TotalTime>
  <Words>460</Words>
  <Application>Microsoft Office PowerPoint</Application>
  <PresentationFormat>A4 210 x 297 mm</PresentationFormat>
  <Paragraphs>72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ＤＦ特太ゴシック体</vt:lpstr>
      <vt:lpstr>Meiryo UI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千葉県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千葉県</dc:creator>
  <cp:lastModifiedBy>千葉県</cp:lastModifiedBy>
  <cp:revision>438</cp:revision>
  <cp:lastPrinted>2022-11-25T03:53:46Z</cp:lastPrinted>
  <dcterms:created xsi:type="dcterms:W3CDTF">2020-12-24T08:05:10Z</dcterms:created>
  <dcterms:modified xsi:type="dcterms:W3CDTF">2023-01-11T01:18:38Z</dcterms:modified>
</cp:coreProperties>
</file>